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1D72"/>
    <a:srgbClr val="B51B72"/>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C6C1A0-8276-AC1A-F455-5FAC470195DA}" v="7" dt="2022-09-14T01:18:34.146"/>
    <p1510:client id="{6915FAFB-9D70-41BF-A0C0-08A6005D817B}" v="6" dt="2022-09-14T16:03:28.337"/>
    <p1510:client id="{E56CD5A5-2412-486E-AA92-5E6DC61F1E1F}" v="2" dt="2022-09-14T16:49:43.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150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12/12/2022</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dirty="0"/>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830997"/>
          </a:xfrm>
          <a:prstGeom prst="rect">
            <a:avLst/>
          </a:prstGeom>
          <a:solidFill>
            <a:srgbClr val="B61D72"/>
          </a:solidFill>
        </p:spPr>
        <p:txBody>
          <a:bodyPr wrap="square" lIns="91440" tIns="45720" rIns="91440" bIns="45720" rtlCol="0" anchor="t">
            <a:spAutoFit/>
          </a:bodyPr>
          <a:lstStyle/>
          <a:p>
            <a:pPr algn="ctr">
              <a:spcAft>
                <a:spcPts val="600"/>
              </a:spcAft>
            </a:pPr>
            <a:r>
              <a:rPr lang="en-US" sz="1600" b="1" dirty="0">
                <a:solidFill>
                  <a:schemeClr val="bg1"/>
                </a:solidFill>
                <a:ea typeface="Open Sans"/>
                <a:cs typeface="Open Sans"/>
              </a:rPr>
              <a:t>Education and Training Career Cluster</a:t>
            </a:r>
          </a:p>
          <a:p>
            <a:pPr algn="ctr"/>
            <a:r>
              <a:rPr lang="en-US" sz="900" dirty="0">
                <a:solidFill>
                  <a:schemeClr val="bg1"/>
                </a:solidFill>
                <a:ea typeface="Open Sans"/>
                <a:cs typeface="Calibri"/>
              </a:rPr>
              <a:t>The Education and Training Career Cluster focuses on planning, managing, and providing education and training services and related learning support services. All parts of courses are designed to introduce learners to the various careers available within the Education and Training career cluster.</a:t>
            </a:r>
            <a:endParaRPr lang="en-US" dirty="0">
              <a:solidFill>
                <a:schemeClr val="bg1"/>
              </a:solidFill>
              <a:ea typeface="Open Sans"/>
              <a:cs typeface="Calibri"/>
            </a:endParaRP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40378"/>
            <a:ext cx="3703507" cy="578861"/>
          </a:xfrm>
          <a:solidFill>
            <a:srgbClr val="B61D72"/>
          </a:solidFill>
        </p:spPr>
        <p:txBody>
          <a:bodyPr vert="horz" lIns="91440" tIns="45720" rIns="91440" bIns="45720" rtlCol="0" anchor="b">
            <a:noAutofit/>
          </a:bodyPr>
          <a:lstStyle/>
          <a:p>
            <a:r>
              <a:rPr lang="en-US" sz="1400" b="1" dirty="0">
                <a:solidFill>
                  <a:srgbClr val="FFFFFF"/>
                </a:solidFill>
                <a:latin typeface="Calibri"/>
                <a:ea typeface="Open Sans"/>
                <a:cs typeface="Open Sans"/>
              </a:rPr>
              <a:t>Teaching and Training</a:t>
            </a:r>
            <a:endParaRPr lang="en-US" sz="1400">
              <a:effectLst/>
              <a:cs typeface="Calibri Light"/>
            </a:endParaRPr>
          </a:p>
          <a:p>
            <a:pPr rtl="0" eaLnBrk="1" latinLnBrk="0" hangingPunct="1"/>
            <a:r>
              <a:rPr lang="en-US" sz="1400" i="1" kern="1200" dirty="0">
                <a:solidFill>
                  <a:srgbClr val="FFFFFF"/>
                </a:solidFill>
                <a:effectLst/>
                <a:latin typeface="Calibri"/>
                <a:ea typeface="Open Sans"/>
                <a:cs typeface="Open Sans"/>
              </a:rPr>
              <a:t>Statewide Program of Study</a:t>
            </a:r>
            <a:endParaRPr lang="en-US" sz="1400" dirty="0">
              <a:effectLst/>
              <a:latin typeface="Calibri"/>
              <a:ea typeface="Open Sans"/>
              <a:cs typeface="Open Sans"/>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72656" y="1515010"/>
            <a:ext cx="6712687" cy="707886"/>
          </a:xfrm>
          <a:prstGeom prst="rect">
            <a:avLst/>
          </a:prstGeom>
          <a:noFill/>
        </p:spPr>
        <p:txBody>
          <a:bodyPr wrap="square" lIns="91440" tIns="45720" rIns="91440" bIns="45720" rtlCol="0" anchor="t">
            <a:spAutoFit/>
          </a:bodyPr>
          <a:lstStyle/>
          <a:p>
            <a:r>
              <a:rPr lang="en-US" sz="1000" dirty="0"/>
              <a:t>The Teaching and Training program of study prepares CTE learners for careers related to teaching, instruction, and creation of instructional and enrichment materials. The program of study introduces CTE learners to a wide variety of student groups and their corresponding needs. It familiarizes them with the processes for developing curriculum, coordinating educational content, and coaching groups and individuals.</a:t>
            </a:r>
            <a:endParaRPr lang="en-US" dirty="0"/>
          </a:p>
        </p:txBody>
      </p:sp>
      <p:sp>
        <p:nvSpPr>
          <p:cNvPr id="21" name="TextBox 20">
            <a:extLst>
              <a:ext uri="{FF2B5EF4-FFF2-40B4-BE49-F238E27FC236}">
                <a16:creationId xmlns:a16="http://schemas.microsoft.com/office/drawing/2014/main" id="{77D1060B-498D-5699-38A4-622C19750F17}"/>
              </a:ext>
            </a:extLst>
          </p:cNvPr>
          <p:cNvSpPr txBox="1"/>
          <p:nvPr/>
        </p:nvSpPr>
        <p:spPr>
          <a:xfrm>
            <a:off x="335191" y="2350485"/>
            <a:ext cx="3072739" cy="1754326"/>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a:rPr>
              <a:t>Secondary Courses for High School Credit</a:t>
            </a:r>
          </a:p>
          <a:p>
            <a:pPr marL="0" marR="0">
              <a:spcBef>
                <a:spcPts val="0"/>
              </a:spcBef>
            </a:pPr>
            <a:endParaRPr lang="en-US" sz="1200" b="1" dirty="0">
              <a:solidFill>
                <a:srgbClr val="0D6CB9"/>
              </a:solidFill>
              <a:effectLst/>
              <a:ea typeface="Calibri" panose="020F0502020204030204" pitchFamily="34" charset="0"/>
              <a:cs typeface="Times New Roman"/>
            </a:endParaRPr>
          </a:p>
          <a:p>
            <a:pPr marL="0" marR="0">
              <a:spcBef>
                <a:spcPts val="0"/>
              </a:spcBef>
            </a:pPr>
            <a:r>
              <a:rPr lang="en-US" sz="1200" b="1" dirty="0">
                <a:effectLst/>
                <a:ea typeface="Calibri" panose="020F0502020204030204" pitchFamily="34" charset="0"/>
                <a:cs typeface="Times New Roman"/>
              </a:rPr>
              <a:t>1	</a:t>
            </a:r>
            <a:r>
              <a:rPr lang="en-US" sz="1200" dirty="0">
                <a:ea typeface="Calibri" panose="020F0502020204030204" pitchFamily="34" charset="0"/>
                <a:cs typeface="Times New Roman"/>
              </a:rPr>
              <a:t>Principles of Education and Training</a:t>
            </a:r>
          </a:p>
          <a:p>
            <a:pPr marL="0" marR="0">
              <a:spcBef>
                <a:spcPts val="0"/>
              </a:spcBef>
            </a:pPr>
            <a:endParaRPr lang="en-US" sz="1200" dirty="0">
              <a:effectLst/>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a:rPr>
              <a:t>2	</a:t>
            </a:r>
            <a:r>
              <a:rPr lang="en-US" sz="1200" dirty="0">
                <a:ea typeface="Calibri" panose="020F0502020204030204" pitchFamily="34" charset="0"/>
                <a:cs typeface="Times New Roman"/>
              </a:rPr>
              <a:t>Human Growth and Development</a:t>
            </a:r>
            <a:endParaRPr lang="en-US" sz="1200" dirty="0">
              <a:effectLst/>
              <a:ea typeface="Calibri" panose="020F0502020204030204" pitchFamily="34" charset="0"/>
              <a:cs typeface="Times New Roman" panose="02020603050405020304" pitchFamily="18" charset="0"/>
            </a:endParaRPr>
          </a:p>
          <a:p>
            <a:endParaRPr lang="en-US" sz="1200" dirty="0">
              <a:ea typeface="Calibri" panose="020F0502020204030204" pitchFamily="34" charset="0"/>
              <a:cs typeface="Times New Roman"/>
            </a:endParaRPr>
          </a:p>
          <a:p>
            <a:pPr marR="0" lvl="0">
              <a:spcBef>
                <a:spcPts val="0"/>
              </a:spcBef>
            </a:pPr>
            <a:r>
              <a:rPr lang="en-US" sz="1200" b="1" dirty="0">
                <a:effectLst/>
                <a:ea typeface="Calibri" panose="020F0502020204030204" pitchFamily="34" charset="0"/>
                <a:cs typeface="Times New Roman"/>
              </a:rPr>
              <a:t>3	</a:t>
            </a:r>
            <a:r>
              <a:rPr lang="en-US" sz="1200" dirty="0">
                <a:ea typeface="Calibri" panose="020F0502020204030204" pitchFamily="34" charset="0"/>
                <a:cs typeface="Times New Roman"/>
              </a:rPr>
              <a:t>Instructional Practices</a:t>
            </a:r>
            <a:endParaRPr lang="en-US" sz="1200" dirty="0">
              <a:effectLst/>
              <a:ea typeface="Calibri" panose="020F0502020204030204" pitchFamily="34" charset="0"/>
              <a:cs typeface="Times New Roman" panose="02020603050405020304" pitchFamily="18" charset="0"/>
            </a:endParaRPr>
          </a:p>
          <a:p>
            <a:endParaRPr lang="en-US" sz="1200" dirty="0">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a:rPr>
              <a:t>4	</a:t>
            </a:r>
            <a:r>
              <a:rPr lang="en-US" sz="1200" dirty="0">
                <a:ea typeface="Calibri" panose="020F0502020204030204" pitchFamily="34" charset="0"/>
                <a:cs typeface="Times New Roman"/>
              </a:rPr>
              <a:t>Practicum in Education and Training</a:t>
            </a:r>
            <a:endParaRPr lang="en-US" sz="1200" dirty="0">
              <a:effectLs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347354" y="4338230"/>
            <a:ext cx="3072739" cy="2631490"/>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a:rPr>
              <a:t>Postsecondary Opportunities</a:t>
            </a:r>
          </a:p>
          <a:p>
            <a:r>
              <a:rPr lang="en-US" sz="900" b="1" dirty="0">
                <a:ea typeface="Calibri" panose="020F0502020204030204" pitchFamily="34" charset="0"/>
                <a:cs typeface="Times New Roman"/>
              </a:rPr>
              <a:t>Associates Degrees</a:t>
            </a:r>
            <a:endParaRPr lang="en-US" sz="900" b="1" dirty="0">
              <a:effectLst/>
              <a:ea typeface="Calibri" panose="020F0502020204030204" pitchFamily="34" charset="0"/>
              <a:cs typeface="Times New Roman"/>
            </a:endParaRPr>
          </a:p>
          <a:p>
            <a:pPr marL="171450" indent="-171450">
              <a:buFont typeface="Arial" panose="020B0604020202020204" pitchFamily="34" charset="0"/>
              <a:buChar char="•"/>
            </a:pPr>
            <a:r>
              <a:rPr lang="en-US" sz="900" dirty="0">
                <a:ea typeface="Calibri" panose="020F0502020204030204" pitchFamily="34" charset="0"/>
                <a:cs typeface="Times New Roman"/>
              </a:rPr>
              <a:t>Teacher Education</a:t>
            </a:r>
            <a:endParaRPr lang="en-US" sz="9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Calibri" panose="020F0502020204030204" pitchFamily="34" charset="0"/>
                <a:cs typeface="Times New Roman"/>
              </a:rPr>
              <a:t>Education, General (or specific subject area)</a:t>
            </a:r>
            <a:endParaRPr lang="en-US" sz="9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solidFill>
                  <a:srgbClr val="000000"/>
                </a:solidFill>
                <a:ea typeface="Calibri" panose="020F0502020204030204" pitchFamily="34" charset="0"/>
                <a:cs typeface="Times New Roman"/>
              </a:rPr>
              <a:t>Special Education</a:t>
            </a:r>
          </a:p>
          <a:p>
            <a:pPr marL="171450" indent="-171450">
              <a:buFont typeface="Arial" panose="020B0604020202020204" pitchFamily="34" charset="0"/>
              <a:buChar char="•"/>
            </a:pPr>
            <a:r>
              <a:rPr lang="en-US" sz="900" dirty="0">
                <a:solidFill>
                  <a:srgbClr val="000000"/>
                </a:solidFill>
                <a:ea typeface="Calibri" panose="020F0502020204030204" pitchFamily="34" charset="0"/>
                <a:cs typeface="Times New Roman"/>
              </a:rPr>
              <a:t>Health and Physical Education/Fitness</a:t>
            </a:r>
            <a:endParaRPr lang="en-US" sz="900" dirty="0">
              <a:solidFill>
                <a:srgbClr val="000000"/>
              </a:solidFill>
              <a:ea typeface="Calibri" panose="020F0502020204030204" pitchFamily="34" charset="0"/>
              <a:cs typeface="Times New Roman" panose="02020603050405020304" pitchFamily="18" charset="0"/>
            </a:endParaRPr>
          </a:p>
          <a:p>
            <a:endParaRPr lang="en-US" sz="9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a:rPr>
              <a:t>Bachelor’s Degrees</a:t>
            </a:r>
          </a:p>
          <a:p>
            <a:pPr marL="171450" indent="-171450">
              <a:buFont typeface="Arial" panose="020B0604020202020204" pitchFamily="34" charset="0"/>
              <a:buChar char="•"/>
            </a:pPr>
            <a:r>
              <a:rPr lang="en-US" sz="900" dirty="0">
                <a:ea typeface="Calibri" panose="020F0502020204030204" pitchFamily="34" charset="0"/>
                <a:cs typeface="Times New Roman"/>
              </a:rPr>
              <a:t>Bilingual and Multilingual Education</a:t>
            </a:r>
            <a:endParaRPr lang="en-US" sz="9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Calibri" panose="020F0502020204030204" pitchFamily="34" charset="0"/>
                <a:cs typeface="Times New Roman"/>
              </a:rPr>
              <a:t>Education, General (or specific subject area)</a:t>
            </a:r>
            <a:endParaRPr lang="en-US" sz="9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solidFill>
                  <a:srgbClr val="000000"/>
                </a:solidFill>
                <a:ea typeface="Calibri" panose="020F0502020204030204" pitchFamily="34" charset="0"/>
                <a:cs typeface="Times New Roman"/>
              </a:rPr>
              <a:t>Special Education</a:t>
            </a:r>
            <a:endParaRPr lang="en-US" sz="900" dirty="0">
              <a:solidFill>
                <a:srgbClr val="000000"/>
              </a:solidFill>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solidFill>
                  <a:srgbClr val="000000"/>
                </a:solidFill>
                <a:ea typeface="Calibri" panose="020F0502020204030204" pitchFamily="34" charset="0"/>
                <a:cs typeface="Times New Roman"/>
              </a:rPr>
              <a:t>Health and Physical Education/Fitness</a:t>
            </a:r>
            <a:endParaRPr lang="en-US" sz="900" dirty="0">
              <a:solidFill>
                <a:srgbClr val="000000"/>
              </a:solidFill>
              <a:effectLst/>
              <a:ea typeface="Calibri" panose="020F0502020204030204" pitchFamily="34" charset="0"/>
              <a:cs typeface="Times New Roman" panose="02020603050405020304" pitchFamily="18" charset="0"/>
            </a:endParaRPr>
          </a:p>
          <a:p>
            <a:endParaRPr lang="en-US" sz="9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a:rPr>
              <a:t>Master’s, Doctoral, and Professional Degrees</a:t>
            </a:r>
          </a:p>
          <a:p>
            <a:pPr marL="171450" indent="-171450">
              <a:buFont typeface="Arial" panose="020B0604020202020204" pitchFamily="34" charset="0"/>
              <a:buChar char="•"/>
            </a:pPr>
            <a:r>
              <a:rPr lang="en-US" sz="900" dirty="0">
                <a:ea typeface="Calibri" panose="020F0502020204030204" pitchFamily="34" charset="0"/>
                <a:cs typeface="Times New Roman"/>
              </a:rPr>
              <a:t>Instruction and Learning</a:t>
            </a:r>
            <a:endParaRPr lang="en-US" sz="9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Calibri" panose="020F0502020204030204" pitchFamily="34" charset="0"/>
                <a:cs typeface="Times New Roman"/>
              </a:rPr>
              <a:t>Educational Leadership and Administration, General</a:t>
            </a:r>
          </a:p>
          <a:p>
            <a:pPr marL="171450" indent="-171450">
              <a:buFont typeface="Arial" panose="020B0604020202020204" pitchFamily="34" charset="0"/>
              <a:buChar char="•"/>
            </a:pPr>
            <a:r>
              <a:rPr lang="en-US" sz="900" dirty="0">
                <a:ea typeface="Calibri" panose="020F0502020204030204" pitchFamily="34" charset="0"/>
                <a:cs typeface="Times New Roman"/>
              </a:rPr>
              <a:t>Special Education</a:t>
            </a:r>
          </a:p>
          <a:p>
            <a:pPr marL="171450" indent="-171450">
              <a:buFont typeface="Arial" panose="020B0604020202020204" pitchFamily="34" charset="0"/>
              <a:buChar char="•"/>
            </a:pPr>
            <a:r>
              <a:rPr lang="en-US" sz="900" dirty="0">
                <a:ea typeface="Calibri" panose="020F0502020204030204" pitchFamily="34" charset="0"/>
                <a:cs typeface="Times New Roman"/>
              </a:rPr>
              <a:t>Social and Philosophical Foundations of Education</a:t>
            </a:r>
            <a:endParaRPr lang="en-US" sz="900" dirty="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B63C6D94-62AA-E2D0-FFDB-465F6F55EAB9}"/>
              </a:ext>
            </a:extLst>
          </p:cNvPr>
          <p:cNvSpPr txBox="1"/>
          <p:nvPr/>
        </p:nvSpPr>
        <p:spPr>
          <a:xfrm>
            <a:off x="3952857" y="2109309"/>
            <a:ext cx="2600690" cy="461665"/>
          </a:xfrm>
          <a:prstGeom prst="rect">
            <a:avLst/>
          </a:prstGeom>
          <a:noFill/>
        </p:spPr>
        <p:txBody>
          <a:bodyPr wrap="square" lIns="91440" tIns="45720" rIns="91440" bIns="45720" rtlCol="0" anchor="t">
            <a:spAutoFit/>
          </a:bodyPr>
          <a:lstStyle/>
          <a:p>
            <a:pPr algn="ctr"/>
            <a:r>
              <a:rPr lang="en-US" sz="1200" b="1" dirty="0">
                <a:solidFill>
                  <a:srgbClr val="0D6CB9"/>
                </a:solidFill>
                <a:effectLst/>
                <a:ea typeface="Calibri" panose="020F0502020204030204" pitchFamily="34" charset="0"/>
                <a:cs typeface="Times New Roman"/>
              </a:rPr>
              <a:t>Work-Based Learning and</a:t>
            </a:r>
            <a:r>
              <a:rPr lang="en-US" sz="1200" b="1" dirty="0">
                <a:solidFill>
                  <a:srgbClr val="0D6CB9"/>
                </a:solidFill>
                <a:ea typeface="Calibri" panose="020F0502020204030204" pitchFamily="34" charset="0"/>
                <a:cs typeface="Times New Roman"/>
              </a:rPr>
              <a:t> </a:t>
            </a:r>
            <a:endParaRPr lang="en-US" sz="1200" b="1" dirty="0">
              <a:solidFill>
                <a:srgbClr val="0D6CB9"/>
              </a:solidFill>
              <a:effectLst/>
              <a:ea typeface="Calibri" panose="020F0502020204030204" pitchFamily="34" charset="0"/>
              <a:cs typeface="Times New Roman" panose="02020603050405020304" pitchFamily="18" charset="0"/>
            </a:endParaRPr>
          </a:p>
          <a:p>
            <a:pPr algn="ctr"/>
            <a:r>
              <a:rPr lang="en-US" sz="1200" b="1" dirty="0">
                <a:solidFill>
                  <a:srgbClr val="0D6CB9"/>
                </a:solidFill>
                <a:ea typeface="Calibri" panose="020F0502020204030204" pitchFamily="34" charset="0"/>
                <a:cs typeface="Times New Roman"/>
              </a:rPr>
              <a:t>Expanded Learning</a:t>
            </a:r>
            <a:r>
              <a:rPr lang="en-US" sz="1200" b="1" dirty="0">
                <a:solidFill>
                  <a:srgbClr val="0D6CB9"/>
                </a:solidFill>
                <a:effectLst/>
                <a:ea typeface="Calibri" panose="020F0502020204030204" pitchFamily="34" charset="0"/>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1988717952"/>
              </p:ext>
            </p:extLst>
          </p:nvPr>
        </p:nvGraphicFramePr>
        <p:xfrm>
          <a:off x="3979575" y="2528098"/>
          <a:ext cx="2547254" cy="1283109"/>
        </p:xfrm>
        <a:graphic>
          <a:graphicData uri="http://schemas.openxmlformats.org/drawingml/2006/table">
            <a:tbl>
              <a:tblPr firstRow="1" bandRow="1">
                <a:tableStyleId>{5C22544A-7EE6-4342-B048-85BDC9FD1C3A}</a:tableStyleId>
              </a:tblPr>
              <a:tblGrid>
                <a:gridCol w="1273627">
                  <a:extLst>
                    <a:ext uri="{9D8B030D-6E8A-4147-A177-3AD203B41FA5}">
                      <a16:colId xmlns:a16="http://schemas.microsoft.com/office/drawing/2014/main" val="2083587555"/>
                    </a:ext>
                  </a:extLst>
                </a:gridCol>
                <a:gridCol w="1273627">
                  <a:extLst>
                    <a:ext uri="{9D8B030D-6E8A-4147-A177-3AD203B41FA5}">
                      <a16:colId xmlns:a16="http://schemas.microsoft.com/office/drawing/2014/main" val="3749205641"/>
                    </a:ext>
                  </a:extLst>
                </a:gridCol>
              </a:tblGrid>
              <a:tr h="368709">
                <a:tc>
                  <a:txBody>
                    <a:bodyPr/>
                    <a:lstStyle/>
                    <a:p>
                      <a:pPr algn="ctr"/>
                      <a:r>
                        <a:rPr lang="en-US" sz="900" dirty="0"/>
                        <a:t>Exploration Activities</a:t>
                      </a:r>
                    </a:p>
                  </a:txBody>
                  <a:tcPr anchor="ctr">
                    <a:solidFill>
                      <a:srgbClr val="B61D72"/>
                    </a:solidFill>
                  </a:tcPr>
                </a:tc>
                <a:tc>
                  <a:txBody>
                    <a:bodyPr/>
                    <a:lstStyle/>
                    <a:p>
                      <a:pPr algn="ctr"/>
                      <a:r>
                        <a:rPr lang="en-US" sz="900" dirty="0"/>
                        <a:t>Work-Based Learning Activities</a:t>
                      </a:r>
                    </a:p>
                  </a:txBody>
                  <a:tcPr anchor="ctr">
                    <a:solidFill>
                      <a:srgbClr val="B61D72"/>
                    </a:solidFill>
                  </a:tcPr>
                </a:tc>
                <a:extLst>
                  <a:ext uri="{0D108BD9-81ED-4DB2-BD59-A6C34878D82A}">
                    <a16:rowId xmlns:a16="http://schemas.microsoft.com/office/drawing/2014/main" val="2788444287"/>
                  </a:ext>
                </a:extLst>
              </a:tr>
              <a:tr h="431230">
                <a:tc>
                  <a:txBody>
                    <a:bodyPr/>
                    <a:lstStyle/>
                    <a:p>
                      <a:pPr marL="171450" indent="-171450" algn="l">
                        <a:buFont typeface="Arial" panose="020B0604020202020204" pitchFamily="34" charset="0"/>
                        <a:buChar char="•"/>
                      </a:pPr>
                      <a:r>
                        <a:rPr lang="en-US" sz="900" dirty="0"/>
                        <a:t>Participate in the Texas Association of Future </a:t>
                      </a:r>
                      <a:r>
                        <a:rPr lang="en-US" sz="900"/>
                        <a:t>Educators or Family</a:t>
                      </a:r>
                      <a:r>
                        <a:rPr lang="en-US" sz="900" dirty="0"/>
                        <a:t>, Career, and Community Leaders of America</a:t>
                      </a:r>
                    </a:p>
                  </a:txBody>
                  <a:tcPr>
                    <a:noFill/>
                  </a:tcPr>
                </a:tc>
                <a:tc>
                  <a:txBody>
                    <a:bodyPr/>
                    <a:lstStyle/>
                    <a:p>
                      <a:pPr marL="171450" indent="-171450" algn="l">
                        <a:buFont typeface="Arial" panose="020B0604020202020204" pitchFamily="34" charset="0"/>
                        <a:buChar char="•"/>
                      </a:pPr>
                      <a:r>
                        <a:rPr lang="en-US" sz="900" dirty="0"/>
                        <a:t>Teach a community education class</a:t>
                      </a:r>
                    </a:p>
                    <a:p>
                      <a:pPr marL="171450" indent="-171450" algn="l">
                        <a:buFont typeface="Arial" panose="020B0604020202020204" pitchFamily="34" charset="0"/>
                        <a:buChar char="•"/>
                      </a:pPr>
                      <a:r>
                        <a:rPr lang="en-US" sz="900" dirty="0"/>
                        <a:t>Intern as a teaching assistant or tutor</a:t>
                      </a:r>
                    </a:p>
                    <a:p>
                      <a:pPr marL="171450" indent="-171450" algn="l">
                        <a:buFont typeface="Arial" panose="020B0604020202020204" pitchFamily="34" charset="0"/>
                        <a:buChar char="•"/>
                      </a:pPr>
                      <a:r>
                        <a:rPr lang="en-US" sz="900" dirty="0"/>
                        <a:t>Serve as a camp counselor</a:t>
                      </a:r>
                    </a:p>
                  </a:txBody>
                  <a:tcP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979575" y="4068925"/>
            <a:ext cx="2565067" cy="538609"/>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a:rPr>
              <a:t>Industry-Based Certifications</a:t>
            </a:r>
            <a:endParaRPr lang="en-US" sz="1200" b="1" dirty="0">
              <a:solidFill>
                <a:srgbClr val="0D6CB9"/>
              </a:solidFill>
              <a:ea typeface="Calibri" panose="020F0502020204030204" pitchFamily="34" charset="0"/>
              <a:cs typeface="Times New Roman"/>
            </a:endParaRPr>
          </a:p>
          <a:p>
            <a:pPr marL="171450" indent="-171450">
              <a:buFont typeface="Arial"/>
              <a:buChar char="•"/>
            </a:pPr>
            <a:r>
              <a:rPr lang="en-US" sz="1200" dirty="0">
                <a:ea typeface="Calibri" panose="020F0502020204030204" pitchFamily="34" charset="0"/>
                <a:cs typeface="Times New Roman"/>
              </a:rPr>
              <a:t>Educational Aide I</a:t>
            </a:r>
            <a:endParaRPr lang="en-US" sz="1200" dirty="0">
              <a:effectLst/>
              <a:ea typeface="Calibri" panose="020F0502020204030204" pitchFamily="34" charset="0"/>
              <a:cs typeface="Times New Roman" panose="02020603050405020304" pitchFamily="18" charset="0"/>
            </a:endParaRPr>
          </a:p>
        </p:txBody>
      </p:sp>
      <p:sp>
        <p:nvSpPr>
          <p:cNvPr id="1027" name="TextBox 1026">
            <a:extLst>
              <a:ext uri="{FF2B5EF4-FFF2-40B4-BE49-F238E27FC236}">
                <a16:creationId xmlns:a16="http://schemas.microsoft.com/office/drawing/2014/main" id="{3F57E4A6-F203-8179-D007-29521C7B6A20}"/>
              </a:ext>
            </a:extLst>
          </p:cNvPr>
          <p:cNvSpPr txBox="1"/>
          <p:nvPr/>
        </p:nvSpPr>
        <p:spPr>
          <a:xfrm>
            <a:off x="357596" y="7088358"/>
            <a:ext cx="2565067"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2316362391"/>
              </p:ext>
            </p:extLst>
          </p:nvPr>
        </p:nvGraphicFramePr>
        <p:xfrm>
          <a:off x="385279" y="7352500"/>
          <a:ext cx="6149413" cy="1333745"/>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0">
                <a:tc>
                  <a:txBody>
                    <a:bodyPr/>
                    <a:lstStyle/>
                    <a:p>
                      <a:pPr algn="l"/>
                      <a:r>
                        <a:rPr lang="en-US" sz="900" dirty="0"/>
                        <a:t>Occupations</a:t>
                      </a:r>
                    </a:p>
                  </a:txBody>
                  <a:tcPr>
                    <a:solidFill>
                      <a:srgbClr val="B61D72"/>
                    </a:solidFill>
                  </a:tcPr>
                </a:tc>
                <a:tc>
                  <a:txBody>
                    <a:bodyPr/>
                    <a:lstStyle/>
                    <a:p>
                      <a:pPr algn="ctr"/>
                      <a:r>
                        <a:rPr lang="en-US" sz="900" dirty="0"/>
                        <a:t>Median Wage</a:t>
                      </a:r>
                    </a:p>
                  </a:txBody>
                  <a:tcPr anchor="ctr">
                    <a:solidFill>
                      <a:srgbClr val="B61D72"/>
                    </a:solidFill>
                  </a:tcPr>
                </a:tc>
                <a:tc>
                  <a:txBody>
                    <a:bodyPr/>
                    <a:lstStyle/>
                    <a:p>
                      <a:pPr algn="ctr"/>
                      <a:r>
                        <a:rPr lang="en-US" sz="900" dirty="0"/>
                        <a:t>Annual Openings</a:t>
                      </a:r>
                    </a:p>
                  </a:txBody>
                  <a:tcPr anchor="ctr">
                    <a:solidFill>
                      <a:srgbClr val="B61D72"/>
                    </a:solidFill>
                  </a:tcPr>
                </a:tc>
                <a:tc>
                  <a:txBody>
                    <a:bodyPr/>
                    <a:lstStyle/>
                    <a:p>
                      <a:pPr algn="ctr"/>
                      <a:r>
                        <a:rPr lang="en-US" sz="900" dirty="0"/>
                        <a:t>% Growth</a:t>
                      </a:r>
                    </a:p>
                  </a:txBody>
                  <a:tcPr anchor="ctr">
                    <a:solidFill>
                      <a:srgbClr val="B61D72"/>
                    </a:solidFill>
                  </a:tcPr>
                </a:tc>
                <a:extLst>
                  <a:ext uri="{0D108BD9-81ED-4DB2-BD59-A6C34878D82A}">
                    <a16:rowId xmlns:a16="http://schemas.microsoft.com/office/drawing/2014/main" val="2788444287"/>
                  </a:ext>
                </a:extLst>
              </a:tr>
              <a:tr h="182880">
                <a:tc>
                  <a:txBody>
                    <a:bodyPr/>
                    <a:lstStyle/>
                    <a:p>
                      <a:pPr marL="0" indent="0" algn="l">
                        <a:buFont typeface="Arial" panose="020B0604020202020204" pitchFamily="34" charset="0"/>
                        <a:buNone/>
                      </a:pPr>
                      <a:r>
                        <a:rPr lang="en-US" sz="800" dirty="0"/>
                        <a:t>Adult Basic and Secondary Education and Literacy Teachers and Instructors</a:t>
                      </a:r>
                    </a:p>
                  </a:txBody>
                  <a:tcPr anchor="ctr">
                    <a:solidFill>
                      <a:srgbClr val="B51B72">
                        <a:alpha val="30000"/>
                      </a:srgbClr>
                    </a:solidFill>
                  </a:tcPr>
                </a:tc>
                <a:tc>
                  <a:txBody>
                    <a:bodyPr/>
                    <a:lstStyle/>
                    <a:p>
                      <a:pPr marL="0" lvl="0" indent="0" algn="ctr">
                        <a:buNone/>
                      </a:pPr>
                      <a:r>
                        <a:rPr lang="en-US" sz="800" dirty="0"/>
                        <a:t>$48,069</a:t>
                      </a:r>
                    </a:p>
                  </a:txBody>
                  <a:tcPr anchor="ctr">
                    <a:noFill/>
                  </a:tcPr>
                </a:tc>
                <a:tc>
                  <a:txBody>
                    <a:bodyPr/>
                    <a:lstStyle/>
                    <a:p>
                      <a:pPr marL="0" lvl="0" indent="0" algn="ctr">
                        <a:buNone/>
                      </a:pPr>
                      <a:r>
                        <a:rPr lang="en-US" sz="800" dirty="0"/>
                        <a:t>862</a:t>
                      </a:r>
                    </a:p>
                  </a:txBody>
                  <a:tcPr anchor="ctr">
                    <a:noFill/>
                  </a:tcPr>
                </a:tc>
                <a:tc>
                  <a:txBody>
                    <a:bodyPr/>
                    <a:lstStyle/>
                    <a:p>
                      <a:pPr marL="0" lvl="0" indent="0" algn="ctr">
                        <a:buNone/>
                      </a:pPr>
                      <a:r>
                        <a:rPr lang="en-US" sz="800" dirty="0"/>
                        <a:t>17%</a:t>
                      </a:r>
                    </a:p>
                  </a:txBody>
                  <a:tcPr anchor="ctr">
                    <a:noFill/>
                  </a:tcPr>
                </a:tc>
                <a:extLst>
                  <a:ext uri="{0D108BD9-81ED-4DB2-BD59-A6C34878D82A}">
                    <a16:rowId xmlns:a16="http://schemas.microsoft.com/office/drawing/2014/main" val="2974962540"/>
                  </a:ext>
                </a:extLst>
              </a:tr>
              <a:tr h="182880">
                <a:tc>
                  <a:txBody>
                    <a:bodyPr/>
                    <a:lstStyle/>
                    <a:p>
                      <a:pPr marL="0" lvl="0" indent="0" algn="l">
                        <a:buNone/>
                      </a:pPr>
                      <a:r>
                        <a:rPr lang="en-US" sz="800" dirty="0"/>
                        <a:t>Middle School Teachers, Except Special and Career/Technical Education</a:t>
                      </a:r>
                    </a:p>
                  </a:txBody>
                  <a:tcPr anchor="ctr">
                    <a:solidFill>
                      <a:srgbClr val="B51B72">
                        <a:alpha val="30000"/>
                      </a:srgbClr>
                    </a:solidFill>
                  </a:tcPr>
                </a:tc>
                <a:tc>
                  <a:txBody>
                    <a:bodyPr/>
                    <a:lstStyle/>
                    <a:p>
                      <a:pPr marL="0" lvl="0" indent="0" algn="ctr">
                        <a:buNone/>
                      </a:pPr>
                      <a:r>
                        <a:rPr lang="en-US" sz="800" dirty="0"/>
                        <a:t>$54,510</a:t>
                      </a:r>
                    </a:p>
                  </a:txBody>
                  <a:tcPr anchor="ctr">
                    <a:noFill/>
                  </a:tcPr>
                </a:tc>
                <a:tc>
                  <a:txBody>
                    <a:bodyPr/>
                    <a:lstStyle/>
                    <a:p>
                      <a:pPr marL="0" lvl="0" indent="0" algn="ctr">
                        <a:buNone/>
                      </a:pPr>
                      <a:r>
                        <a:rPr lang="en-US" sz="800" dirty="0"/>
                        <a:t>6,407</a:t>
                      </a:r>
                    </a:p>
                  </a:txBody>
                  <a:tcPr anchor="ctr">
                    <a:noFill/>
                  </a:tcPr>
                </a:tc>
                <a:tc>
                  <a:txBody>
                    <a:bodyPr/>
                    <a:lstStyle/>
                    <a:p>
                      <a:pPr marL="0" lvl="0" indent="0" algn="ctr">
                        <a:buNone/>
                      </a:pPr>
                      <a:r>
                        <a:rPr lang="en-US" sz="800" dirty="0"/>
                        <a:t>15%</a:t>
                      </a:r>
                    </a:p>
                  </a:txBody>
                  <a:tcPr anchor="ctr">
                    <a:noFill/>
                  </a:tcPr>
                </a:tc>
                <a:extLst>
                  <a:ext uri="{0D108BD9-81ED-4DB2-BD59-A6C34878D82A}">
                    <a16:rowId xmlns:a16="http://schemas.microsoft.com/office/drawing/2014/main" val="1200388448"/>
                  </a:ext>
                </a:extLst>
              </a:tr>
              <a:tr h="182880">
                <a:tc>
                  <a:txBody>
                    <a:bodyPr/>
                    <a:lstStyle/>
                    <a:p>
                      <a:pPr marL="0" lvl="0" indent="0" algn="l">
                        <a:buNone/>
                      </a:pPr>
                      <a:r>
                        <a:rPr lang="en-US" sz="800" dirty="0"/>
                        <a:t>Career and Technical Education Teachers, Secondary School</a:t>
                      </a:r>
                    </a:p>
                  </a:txBody>
                  <a:tcPr anchor="ctr">
                    <a:solidFill>
                      <a:srgbClr val="B51B72">
                        <a:alpha val="30000"/>
                      </a:srgbClr>
                    </a:solidFill>
                  </a:tcPr>
                </a:tc>
                <a:tc>
                  <a:txBody>
                    <a:bodyPr/>
                    <a:lstStyle/>
                    <a:p>
                      <a:pPr marL="0" lvl="0" indent="0" algn="ctr">
                        <a:buNone/>
                      </a:pPr>
                      <a:r>
                        <a:rPr lang="en-US" sz="800" dirty="0"/>
                        <a:t>$56,360</a:t>
                      </a:r>
                    </a:p>
                  </a:txBody>
                  <a:tcPr anchor="ctr">
                    <a:noFill/>
                  </a:tcPr>
                </a:tc>
                <a:tc>
                  <a:txBody>
                    <a:bodyPr/>
                    <a:lstStyle/>
                    <a:p>
                      <a:pPr marL="0" lvl="0" indent="0" algn="ctr">
                        <a:buNone/>
                      </a:pPr>
                      <a:r>
                        <a:rPr lang="en-US" sz="800" dirty="0"/>
                        <a:t>719</a:t>
                      </a:r>
                    </a:p>
                  </a:txBody>
                  <a:tcPr anchor="ctr">
                    <a:noFill/>
                  </a:tcPr>
                </a:tc>
                <a:tc>
                  <a:txBody>
                    <a:bodyPr/>
                    <a:lstStyle/>
                    <a:p>
                      <a:pPr marL="0" lvl="0" indent="0" algn="ctr">
                        <a:buNone/>
                      </a:pPr>
                      <a:r>
                        <a:rPr lang="en-US" sz="800" dirty="0"/>
                        <a:t>9%</a:t>
                      </a:r>
                    </a:p>
                  </a:txBody>
                  <a:tcPr anchor="ctr">
                    <a:noFill/>
                  </a:tcPr>
                </a:tc>
                <a:extLst>
                  <a:ext uri="{0D108BD9-81ED-4DB2-BD59-A6C34878D82A}">
                    <a16:rowId xmlns:a16="http://schemas.microsoft.com/office/drawing/2014/main" val="1446114615"/>
                  </a:ext>
                </a:extLst>
              </a:tr>
              <a:tr h="221225">
                <a:tc>
                  <a:txBody>
                    <a:bodyPr/>
                    <a:lstStyle/>
                    <a:p>
                      <a:pPr marL="0" lvl="0" indent="0" algn="l">
                        <a:buNone/>
                      </a:pPr>
                      <a:r>
                        <a:rPr lang="en-US" sz="800" dirty="0"/>
                        <a:t>Special Education Teachers, Secondary School</a:t>
                      </a:r>
                    </a:p>
                  </a:txBody>
                  <a:tcPr anchor="ctr">
                    <a:solidFill>
                      <a:srgbClr val="B51B72">
                        <a:alpha val="30000"/>
                      </a:srgbClr>
                    </a:solidFill>
                  </a:tcPr>
                </a:tc>
                <a:tc>
                  <a:txBody>
                    <a:bodyPr/>
                    <a:lstStyle/>
                    <a:p>
                      <a:pPr marL="0" lvl="0" indent="0" algn="ctr">
                        <a:buNone/>
                      </a:pPr>
                      <a:r>
                        <a:rPr lang="en-US" sz="800" dirty="0"/>
                        <a:t>$56,720</a:t>
                      </a:r>
                    </a:p>
                  </a:txBody>
                  <a:tcPr anchor="ctr">
                    <a:noFill/>
                  </a:tcPr>
                </a:tc>
                <a:tc>
                  <a:txBody>
                    <a:bodyPr/>
                    <a:lstStyle/>
                    <a:p>
                      <a:pPr marL="0" lvl="0" indent="0" algn="ctr">
                        <a:buNone/>
                      </a:pPr>
                      <a:r>
                        <a:rPr lang="en-US" sz="800" dirty="0"/>
                        <a:t>980</a:t>
                      </a:r>
                    </a:p>
                  </a:txBody>
                  <a:tcPr anchor="ctr">
                    <a:noFill/>
                  </a:tcPr>
                </a:tc>
                <a:tc>
                  <a:txBody>
                    <a:bodyPr/>
                    <a:lstStyle/>
                    <a:p>
                      <a:pPr marL="0" lvl="0" indent="0" algn="ctr">
                        <a:buNone/>
                      </a:pPr>
                      <a:r>
                        <a:rPr lang="en-US" sz="800" dirty="0"/>
                        <a:t>18%</a:t>
                      </a:r>
                    </a:p>
                  </a:txBody>
                  <a:tcPr anchor="ctr">
                    <a:noFill/>
                  </a:tcPr>
                </a:tc>
                <a:extLst>
                  <a:ext uri="{0D108BD9-81ED-4DB2-BD59-A6C34878D82A}">
                    <a16:rowId xmlns:a16="http://schemas.microsoft.com/office/drawing/2014/main" val="485077722"/>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60383" y="8718181"/>
            <a:ext cx="5818910" cy="369332"/>
          </a:xfrm>
          <a:prstGeom prst="rect">
            <a:avLst/>
          </a:prstGeom>
          <a:noFill/>
        </p:spPr>
        <p:txBody>
          <a:bodyPr wrap="square" lIns="91440" tIns="45720" rIns="91440" bIns="45720" rtlCol="0" anchor="t">
            <a:spAutoFit/>
          </a:bodyPr>
          <a:lstStyle/>
          <a:p>
            <a:r>
              <a:rPr lang="en-US" sz="900" dirty="0">
                <a:effectLst/>
                <a:ea typeface="Calibri"/>
                <a:cs typeface="Times New Roman"/>
              </a:rPr>
              <a:t>Successful completion of the </a:t>
            </a:r>
            <a:r>
              <a:rPr lang="en-US" sz="900" dirty="0">
                <a:ea typeface="Calibri"/>
                <a:cs typeface="Times New Roman"/>
              </a:rPr>
              <a:t>Teaching and Training</a:t>
            </a:r>
            <a:r>
              <a:rPr lang="en-US" sz="900" dirty="0">
                <a:effectLst/>
                <a:ea typeface="Calibri"/>
                <a:cs typeface="Times New Roman"/>
              </a:rPr>
              <a:t> program of study will fulfill requirements of the </a:t>
            </a:r>
            <a:r>
              <a:rPr lang="en-US" sz="900" dirty="0">
                <a:ea typeface="Calibri"/>
                <a:cs typeface="Times New Roman"/>
              </a:rPr>
              <a:t>Public Service endorsement</a:t>
            </a:r>
            <a:r>
              <a:rPr lang="en-US" sz="900" dirty="0">
                <a:effectLst/>
                <a:ea typeface="Calibri"/>
                <a:cs typeface="Times New Roman"/>
              </a:rPr>
              <a:t>. </a:t>
            </a:r>
            <a:r>
              <a:rPr lang="en-US" sz="900" dirty="0">
                <a:ea typeface="Calibri"/>
                <a:cs typeface="Times New Roman"/>
              </a:rPr>
              <a:t>Revised – August 2022</a:t>
            </a:r>
            <a:endParaRPr lang="en-US" sz="900" dirty="0">
              <a:effectLst/>
              <a:ea typeface="Calibri"/>
              <a:cs typeface="Times New Roman"/>
            </a:endParaRPr>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5197" y="8678327"/>
            <a:ext cx="705086" cy="352543"/>
          </a:xfrm>
          <a:prstGeom prst="rect">
            <a:avLst/>
          </a:prstGeom>
          <a:noFill/>
          <a:ln>
            <a:noFill/>
          </a:ln>
        </p:spPr>
      </p:pic>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56260" y="7009771"/>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3979575" y="3838542"/>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flipH="1">
            <a:off x="3661051" y="2202958"/>
            <a:ext cx="44050" cy="4531234"/>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335190" y="4338310"/>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5FD59A3C-F8ED-1B8E-763E-DB95019EEE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51843" y="919046"/>
            <a:ext cx="638440" cy="648293"/>
          </a:xfrm>
          <a:prstGeom prst="rect">
            <a:avLst/>
          </a:prstGeom>
        </p:spPr>
      </p:pic>
      <p:pic>
        <p:nvPicPr>
          <p:cNvPr id="12" name="Picture 12">
            <a:extLst>
              <a:ext uri="{FF2B5EF4-FFF2-40B4-BE49-F238E27FC236}">
                <a16:creationId xmlns:a16="http://schemas.microsoft.com/office/drawing/2014/main" id="{A79A04B1-295A-1F67-1199-7B4FAACD178D}"/>
              </a:ext>
              <a:ext uri="{C183D7F6-B498-43B3-948B-1728B52AA6E4}">
                <adec:decorative xmlns:adec="http://schemas.microsoft.com/office/drawing/2017/decorative" val="1"/>
              </a:ext>
            </a:extLst>
          </p:cNvPr>
          <p:cNvPicPr>
            <a:picLocks noChangeAspect="1"/>
          </p:cNvPicPr>
          <p:nvPr/>
        </p:nvPicPr>
        <p:blipFill rotWithShape="1">
          <a:blip r:embed="rId4"/>
          <a:srcRect l="7512" t="2717" r="14492" b="45109"/>
          <a:stretch/>
        </p:blipFill>
        <p:spPr>
          <a:xfrm>
            <a:off x="3705101" y="940463"/>
            <a:ext cx="2139597" cy="574499"/>
          </a:xfrm>
          <a:prstGeom prst="rect">
            <a:avLst/>
          </a:prstGeom>
        </p:spPr>
      </p:pic>
      <p:sp>
        <p:nvSpPr>
          <p:cNvPr id="25" name="TextBox 24">
            <a:extLst>
              <a:ext uri="{FF2B5EF4-FFF2-40B4-BE49-F238E27FC236}">
                <a16:creationId xmlns:a16="http://schemas.microsoft.com/office/drawing/2014/main" id="{1FEA50BF-06A8-4CC1-A87A-0C65F02B9DD5}"/>
              </a:ext>
            </a:extLst>
          </p:cNvPr>
          <p:cNvSpPr txBox="1"/>
          <p:nvPr/>
        </p:nvSpPr>
        <p:spPr>
          <a:xfrm>
            <a:off x="3910972" y="6757692"/>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Teaching Lab</a:t>
            </a:r>
          </a:p>
        </p:txBody>
      </p:sp>
      <p:pic>
        <p:nvPicPr>
          <p:cNvPr id="6" name="Picture 5">
            <a:extLst>
              <a:ext uri="{FF2B5EF4-FFF2-40B4-BE49-F238E27FC236}">
                <a16:creationId xmlns:a16="http://schemas.microsoft.com/office/drawing/2014/main" id="{8850C253-93F8-4107-BD5F-4427867D04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996046" y="4851717"/>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B61D7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Teaching and Training</a:t>
            </a:r>
            <a:br>
              <a:rPr lang="en-US" sz="1800" b="1" dirty="0">
                <a:latin typeface="+mn-lt"/>
                <a:ea typeface="Open Sans" panose="020B0606030504020204" pitchFamily="34" charset="0"/>
                <a:cs typeface="Open Sans" panose="020B0606030504020204" pitchFamily="34" charset="0"/>
              </a:rPr>
            </a:br>
            <a:r>
              <a:rPr lang="en-US" sz="1800" b="1" dirty="0">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3" name="Table 24">
            <a:extLst>
              <a:ext uri="{FF2B5EF4-FFF2-40B4-BE49-F238E27FC236}">
                <a16:creationId xmlns:a16="http://schemas.microsoft.com/office/drawing/2014/main" id="{056CCD33-F41C-3271-0BF6-E24B4BE9EB18}"/>
              </a:ext>
            </a:extLst>
          </p:cNvPr>
          <p:cNvGraphicFramePr>
            <a:graphicFrameLocks noGrp="1"/>
          </p:cNvGraphicFramePr>
          <p:nvPr>
            <p:extLst>
              <p:ext uri="{D42A27DB-BD31-4B8C-83A1-F6EECF244321}">
                <p14:modId xmlns:p14="http://schemas.microsoft.com/office/powerpoint/2010/main" val="2855049405"/>
              </p:ext>
            </p:extLst>
          </p:nvPr>
        </p:nvGraphicFramePr>
        <p:xfrm>
          <a:off x="301818" y="878011"/>
          <a:ext cx="6246742" cy="1828800"/>
        </p:xfrm>
        <a:graphic>
          <a:graphicData uri="http://schemas.openxmlformats.org/drawingml/2006/table">
            <a:tbl>
              <a:tblPr firstRow="1" bandRow="1">
                <a:tableStyleId>{5C22544A-7EE6-4342-B048-85BDC9FD1C3A}</a:tableStyleId>
              </a:tblPr>
              <a:tblGrid>
                <a:gridCol w="1561686">
                  <a:extLst>
                    <a:ext uri="{9D8B030D-6E8A-4147-A177-3AD203B41FA5}">
                      <a16:colId xmlns:a16="http://schemas.microsoft.com/office/drawing/2014/main" val="2083587555"/>
                    </a:ext>
                  </a:extLst>
                </a:gridCol>
                <a:gridCol w="1689099">
                  <a:extLst>
                    <a:ext uri="{9D8B030D-6E8A-4147-A177-3AD203B41FA5}">
                      <a16:colId xmlns:a16="http://schemas.microsoft.com/office/drawing/2014/main" val="3749205641"/>
                    </a:ext>
                  </a:extLst>
                </a:gridCol>
                <a:gridCol w="1434271">
                  <a:extLst>
                    <a:ext uri="{9D8B030D-6E8A-4147-A177-3AD203B41FA5}">
                      <a16:colId xmlns:a16="http://schemas.microsoft.com/office/drawing/2014/main" val="603892530"/>
                    </a:ext>
                  </a:extLst>
                </a:gridCol>
                <a:gridCol w="1561686">
                  <a:extLst>
                    <a:ext uri="{9D8B030D-6E8A-4147-A177-3AD203B41FA5}">
                      <a16:colId xmlns:a16="http://schemas.microsoft.com/office/drawing/2014/main" val="562161464"/>
                    </a:ext>
                  </a:extLst>
                </a:gridCol>
              </a:tblGrid>
              <a:tr h="214447">
                <a:tc>
                  <a:txBody>
                    <a:bodyPr/>
                    <a:lstStyle/>
                    <a:p>
                      <a:pPr algn="ctr"/>
                      <a:r>
                        <a:rPr lang="en-US" sz="1000" dirty="0"/>
                        <a:t>COURSE NAME</a:t>
                      </a:r>
                    </a:p>
                  </a:txBody>
                  <a:tcPr anchor="ctr">
                    <a:solidFill>
                      <a:srgbClr val="B61D72"/>
                    </a:solidFill>
                  </a:tcPr>
                </a:tc>
                <a:tc>
                  <a:txBody>
                    <a:bodyPr/>
                    <a:lstStyle/>
                    <a:p>
                      <a:pPr algn="ctr"/>
                      <a:r>
                        <a:rPr lang="en-US" sz="1000" dirty="0"/>
                        <a:t>SERVICE ID</a:t>
                      </a:r>
                    </a:p>
                  </a:txBody>
                  <a:tcPr anchor="ctr">
                    <a:solidFill>
                      <a:srgbClr val="B61D72"/>
                    </a:solidFill>
                  </a:tcPr>
                </a:tc>
                <a:tc>
                  <a:txBody>
                    <a:bodyPr/>
                    <a:lstStyle/>
                    <a:p>
                      <a:pPr lvl="0" algn="ctr">
                        <a:buNone/>
                      </a:pPr>
                      <a:r>
                        <a:rPr lang="en-US" sz="1000" b="1" i="0" u="none" strike="noStrike" noProof="0" dirty="0">
                          <a:latin typeface="Calibri"/>
                        </a:rPr>
                        <a:t>PREREQUISITES </a:t>
                      </a:r>
                      <a:endParaRPr lang="en-US" sz="1000" dirty="0"/>
                    </a:p>
                  </a:txBody>
                  <a:tcPr anchor="ctr">
                    <a:solidFill>
                      <a:srgbClr val="B61D72"/>
                    </a:solidFill>
                  </a:tcPr>
                </a:tc>
                <a:tc>
                  <a:txBody>
                    <a:bodyPr/>
                    <a:lstStyle/>
                    <a:p>
                      <a:pPr algn="ctr"/>
                      <a:r>
                        <a:rPr lang="en-US" sz="1000" dirty="0"/>
                        <a:t>COREQUISITES </a:t>
                      </a:r>
                    </a:p>
                  </a:txBody>
                  <a:tcPr anchor="ctr">
                    <a:solidFill>
                      <a:srgbClr val="B61D72"/>
                    </a:solidFill>
                  </a:tcPr>
                </a:tc>
                <a:extLst>
                  <a:ext uri="{0D108BD9-81ED-4DB2-BD59-A6C34878D82A}">
                    <a16:rowId xmlns:a16="http://schemas.microsoft.com/office/drawing/2014/main" val="2788444287"/>
                  </a:ext>
                </a:extLst>
              </a:tr>
              <a:tr h="274320">
                <a:tc>
                  <a:txBody>
                    <a:bodyPr/>
                    <a:lstStyle/>
                    <a:p>
                      <a:r>
                        <a:rPr lang="en-US" sz="1000" dirty="0"/>
                        <a:t>Principles of Education and Training</a:t>
                      </a:r>
                    </a:p>
                  </a:txBody>
                  <a:tcPr>
                    <a:solidFill>
                      <a:schemeClr val="bg1">
                        <a:lumMod val="85000"/>
                        <a:alpha val="60000"/>
                      </a:schemeClr>
                    </a:solidFill>
                  </a:tcPr>
                </a:tc>
                <a:tc>
                  <a:txBody>
                    <a:bodyPr/>
                    <a:lstStyle/>
                    <a:p>
                      <a:pPr algn="ctr"/>
                      <a:r>
                        <a:rPr lang="en-US" sz="1000" dirty="0"/>
                        <a:t>13014200 (1 credit)</a:t>
                      </a:r>
                    </a:p>
                    <a:p>
                      <a:pPr algn="ctr"/>
                      <a:r>
                        <a:rPr lang="en-US" sz="1000" dirty="0"/>
                        <a:t>6315</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974962540"/>
                  </a:ext>
                </a:extLst>
              </a:tr>
              <a:tr h="274320">
                <a:tc>
                  <a:txBody>
                    <a:bodyPr/>
                    <a:lstStyle/>
                    <a:p>
                      <a:r>
                        <a:rPr lang="en-US" sz="1000" dirty="0"/>
                        <a:t>Human Growth and Development</a:t>
                      </a:r>
                    </a:p>
                  </a:txBody>
                  <a:tcPr>
                    <a:solidFill>
                      <a:schemeClr val="bg1">
                        <a:lumMod val="85000"/>
                        <a:alpha val="60000"/>
                      </a:schemeClr>
                    </a:solidFill>
                  </a:tcPr>
                </a:tc>
                <a:tc>
                  <a:txBody>
                    <a:bodyPr/>
                    <a:lstStyle/>
                    <a:p>
                      <a:pPr algn="ctr"/>
                      <a:r>
                        <a:rPr lang="en-US" sz="1000" dirty="0"/>
                        <a:t>13014300 (1 credit)</a:t>
                      </a:r>
                    </a:p>
                    <a:p>
                      <a:pPr algn="ctr"/>
                      <a:r>
                        <a:rPr lang="en-US" sz="1000" dirty="0"/>
                        <a:t>6314</a:t>
                      </a:r>
                    </a:p>
                  </a:txBody>
                  <a:tcPr anchor="ctr">
                    <a:solidFill>
                      <a:schemeClr val="bg1">
                        <a:lumMod val="85000"/>
                        <a:alpha val="60000"/>
                      </a:schemeClr>
                    </a:solidFill>
                  </a:tcPr>
                </a:tc>
                <a:tc>
                  <a:txBody>
                    <a:bodyPr/>
                    <a:lstStyle/>
                    <a:p>
                      <a:pPr lvl="0" algn="ctr">
                        <a:buNone/>
                      </a:pPr>
                      <a:r>
                        <a:rPr lang="en-US" sz="1000" dirty="0"/>
                        <a:t>Principles </a:t>
                      </a:r>
                      <a:r>
                        <a:rPr lang="en-US" sz="1000"/>
                        <a:t>of Ed </a:t>
                      </a:r>
                      <a:r>
                        <a:rPr lang="en-US" sz="1000" dirty="0"/>
                        <a:t>&amp; Training</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3289955430"/>
                  </a:ext>
                </a:extLst>
              </a:tr>
              <a:tr h="274320">
                <a:tc>
                  <a:txBody>
                    <a:bodyPr/>
                    <a:lstStyle/>
                    <a:p>
                      <a:r>
                        <a:rPr lang="en-US" sz="1000" dirty="0"/>
                        <a:t>Instructional Practices</a:t>
                      </a:r>
                    </a:p>
                  </a:txBody>
                  <a:tcPr anchor="ctr">
                    <a:solidFill>
                      <a:schemeClr val="bg1">
                        <a:lumMod val="85000"/>
                        <a:alpha val="60000"/>
                      </a:schemeClr>
                    </a:solidFill>
                  </a:tcPr>
                </a:tc>
                <a:tc>
                  <a:txBody>
                    <a:bodyPr/>
                    <a:lstStyle/>
                    <a:p>
                      <a:pPr lvl="0" algn="ctr">
                        <a:buNone/>
                      </a:pPr>
                      <a:r>
                        <a:rPr lang="en-US" sz="1000" dirty="0"/>
                        <a:t>13014400 (2 credits)</a:t>
                      </a:r>
                    </a:p>
                    <a:p>
                      <a:pPr lvl="0" algn="ctr">
                        <a:buNone/>
                      </a:pPr>
                      <a:r>
                        <a:rPr lang="en-US" sz="1000" dirty="0"/>
                        <a:t>6305</a:t>
                      </a:r>
                    </a:p>
                  </a:txBody>
                  <a:tcPr anchor="ctr">
                    <a:solidFill>
                      <a:schemeClr val="bg1">
                        <a:lumMod val="85000"/>
                        <a:alpha val="60000"/>
                      </a:schemeClr>
                    </a:solidFill>
                  </a:tcPr>
                </a:tc>
                <a:tc>
                  <a:txBody>
                    <a:bodyPr/>
                    <a:lstStyle/>
                    <a:p>
                      <a:pPr lvl="0" algn="ctr">
                        <a:buNone/>
                      </a:pPr>
                      <a:r>
                        <a:rPr lang="en-US" sz="1000" dirty="0"/>
                        <a:t>Human Growth </a:t>
                      </a:r>
                      <a:r>
                        <a:rPr lang="en-US" sz="1000"/>
                        <a:t>&amp; Development</a:t>
                      </a:r>
                      <a:endParaRPr lang="en-US" sz="1000" dirty="0"/>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4135814984"/>
                  </a:ext>
                </a:extLst>
              </a:tr>
              <a:tr h="274320">
                <a:tc>
                  <a:txBody>
                    <a:bodyPr/>
                    <a:lstStyle/>
                    <a:p>
                      <a:r>
                        <a:rPr lang="en-US" sz="1000" dirty="0"/>
                        <a:t>Practicum in Education and Training</a:t>
                      </a:r>
                    </a:p>
                  </a:txBody>
                  <a:tcPr anchor="ctr">
                    <a:solidFill>
                      <a:schemeClr val="bg1">
                        <a:lumMod val="85000"/>
                        <a:alpha val="60000"/>
                      </a:schemeClr>
                    </a:solidFill>
                  </a:tcPr>
                </a:tc>
                <a:tc>
                  <a:txBody>
                    <a:bodyPr/>
                    <a:lstStyle/>
                    <a:p>
                      <a:pPr algn="ctr"/>
                      <a:r>
                        <a:rPr lang="en-US" sz="1000" dirty="0"/>
                        <a:t>13014500 (2 credits)</a:t>
                      </a:r>
                    </a:p>
                    <a:p>
                      <a:pPr algn="ctr"/>
                      <a:r>
                        <a:rPr lang="en-US" sz="1000" dirty="0"/>
                        <a:t>6306</a:t>
                      </a:r>
                    </a:p>
                  </a:txBody>
                  <a:tcPr anchor="ctr">
                    <a:solidFill>
                      <a:schemeClr val="bg1">
                        <a:lumMod val="85000"/>
                        <a:alpha val="60000"/>
                      </a:schemeClr>
                    </a:solidFill>
                  </a:tcPr>
                </a:tc>
                <a:tc>
                  <a:txBody>
                    <a:bodyPr/>
                    <a:lstStyle/>
                    <a:p>
                      <a:pPr lvl="0" algn="ctr">
                        <a:buNone/>
                      </a:pPr>
                      <a:r>
                        <a:rPr lang="en-US" sz="1000" dirty="0"/>
                        <a:t>Instructional Practices</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136290745"/>
                  </a:ext>
                </a:extLst>
              </a:tr>
            </a:tbl>
          </a:graphicData>
        </a:graphic>
      </p:graphicFrame>
      <p:sp>
        <p:nvSpPr>
          <p:cNvPr id="11" name="TextBox 10">
            <a:extLst>
              <a:ext uri="{FF2B5EF4-FFF2-40B4-BE49-F238E27FC236}">
                <a16:creationId xmlns:a16="http://schemas.microsoft.com/office/drawing/2014/main" id="{1AE81C1A-AC79-4DDD-8716-7349FD9F65C8}"/>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D5B55CD-DFFE-47D1-A767-CF2704D8BCEA}"/>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THE EDUCATION AND TRAINING CAREER 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F67F14-08BA-4E43-A779-A4A8A5468D3F}">
  <ds:schemaRefs>
    <ds:schemaRef ds:uri="696893de-3167-48c0-a9e9-62134322dc49"/>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1870ca36-48b9-408f-8764-2f018f10cce8"/>
    <ds:schemaRef ds:uri="http://www.w3.org/XML/1998/namespace"/>
  </ds:schemaRefs>
</ds:datastoreItem>
</file>

<file path=customXml/itemProps2.xml><?xml version="1.0" encoding="utf-8"?>
<ds:datastoreItem xmlns:ds="http://schemas.openxmlformats.org/officeDocument/2006/customXml" ds:itemID="{4D6A0F15-9D47-4D66-8DB8-6EE7F290064A}">
  <ds:schemaRefs>
    <ds:schemaRef ds:uri="http://schemas.microsoft.com/sharepoint/v3/contenttype/forms"/>
  </ds:schemaRefs>
</ds:datastoreItem>
</file>

<file path=customXml/itemProps3.xml><?xml version="1.0" encoding="utf-8"?>
<ds:datastoreItem xmlns:ds="http://schemas.openxmlformats.org/officeDocument/2006/customXml" ds:itemID="{F00AADE5-D76C-451F-A9A3-2F3FFB965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893de-3167-48c0-a9e9-62134322dc49"/>
    <ds:schemaRef ds:uri="1870ca36-48b9-408f-8764-2f018f10c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551</Words>
  <Application>Microsoft Office PowerPoint</Application>
  <PresentationFormat>Letter Paper (8.5x11 in)</PresentationFormat>
  <Paragraphs>94</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Open Sans</vt:lpstr>
      <vt:lpstr>Open Sans SemiBold</vt:lpstr>
      <vt:lpstr>Times New Roman</vt:lpstr>
      <vt:lpstr>Office Theme</vt:lpstr>
      <vt:lpstr>Teaching and Training Statewide Program of Study</vt:lpstr>
      <vt:lpstr>Teaching and Training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333</cp:revision>
  <dcterms:created xsi:type="dcterms:W3CDTF">2022-08-14T22:35:42Z</dcterms:created>
  <dcterms:modified xsi:type="dcterms:W3CDTF">2022-12-12T15:10:36Z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